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76" r:id="rId3"/>
    <p:sldId id="257" r:id="rId4"/>
    <p:sldId id="259" r:id="rId5"/>
    <p:sldId id="260" r:id="rId6"/>
    <p:sldId id="261" r:id="rId7"/>
    <p:sldId id="277" r:id="rId8"/>
    <p:sldId id="263" r:id="rId9"/>
    <p:sldId id="264" r:id="rId10"/>
    <p:sldId id="265" r:id="rId11"/>
    <p:sldId id="278" r:id="rId12"/>
    <p:sldId id="266" r:id="rId13"/>
    <p:sldId id="267" r:id="rId14"/>
    <p:sldId id="268" r:id="rId15"/>
    <p:sldId id="269" r:id="rId16"/>
    <p:sldId id="270" r:id="rId17"/>
    <p:sldId id="273" r:id="rId18"/>
    <p:sldId id="275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5" d="100"/>
          <a:sy n="75" d="100"/>
        </p:scale>
        <p:origin x="-366" y="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3FF280-E92D-4D30-83D9-96FD02AECE9C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CE7F907-AFC2-4EAB-ABA4-091D137ECB8C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CE7F907-AFC2-4EAB-ABA4-091D137ECB8C}" type="slidenum">
              <a:rPr lang="en-IN" smtClean="0"/>
              <a:pPr/>
              <a:t>12</a:t>
            </a:fld>
            <a:endParaRPr lang="en-IN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CF64DF-B057-4830-83EC-25975F1BB372}" type="datetimeFigureOut">
              <a:rPr lang="en-US" smtClean="0"/>
              <a:pPr/>
              <a:t>8/26/2011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96EE4-3B30-48B3-A95E-E4660F91E3A5}" type="slidenum">
              <a:rPr lang="en-IN" smtClean="0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nano.anl.gov/news/highlights/2009_nanofilters.html" TargetMode="External"/><Relationship Id="rId2" Type="http://schemas.openxmlformats.org/officeDocument/2006/relationships/hyperlink" Target="http://www.wcponline.com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lbwater.org/pdf/desal_lbmethod.pdf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cidev.net/en/new-technologies/nanotechnology-for-clean-water/opinions/nanoscale-water-treatment-needs-innovative-enginee.html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714356"/>
            <a:ext cx="8858280" cy="2886095"/>
          </a:xfrm>
        </p:spPr>
        <p:txBody>
          <a:bodyPr>
            <a:noAutofit/>
          </a:bodyPr>
          <a:lstStyle/>
          <a:p>
            <a:r>
              <a:rPr lang="en-US" sz="6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NANOTECHNOLOGY FOR WATER TREATMENT</a:t>
            </a:r>
            <a:endParaRPr lang="en-IN" sz="6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28596" y="285728"/>
            <a:ext cx="3571900" cy="571504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214290"/>
            <a:ext cx="8572560" cy="5643602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  <a:buNone/>
            </a:pPr>
            <a:r>
              <a:rPr lang="en-US" sz="2800" dirty="0" smtClean="0">
                <a:solidFill>
                  <a:srgbClr val="002060"/>
                </a:solidFill>
              </a:rPr>
              <a:t>4.Bioactive nanoparticles:</a:t>
            </a:r>
          </a:p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Being evaluated to decrease use of chemical reagents used for disinfection.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800" dirty="0" err="1" smtClean="0">
                <a:solidFill>
                  <a:srgbClr val="002060"/>
                </a:solidFill>
              </a:rPr>
              <a:t>MgO</a:t>
            </a:r>
            <a:r>
              <a:rPr lang="en-US" sz="2800" dirty="0" smtClean="0">
                <a:solidFill>
                  <a:srgbClr val="002060"/>
                </a:solidFill>
              </a:rPr>
              <a:t> nanoparticles effective against Gram-positive and Gram-negative bacteria.</a:t>
            </a:r>
            <a:r>
              <a:rPr lang="en-US" sz="2800" baseline="30000" dirty="0" smtClean="0">
                <a:solidFill>
                  <a:srgbClr val="002060"/>
                </a:solidFill>
              </a:rPr>
              <a:t>[8]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800" baseline="30000" dirty="0" smtClean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 Silver nanoparticles found effective against both Gram positive and negative. Especially, </a:t>
            </a:r>
            <a:r>
              <a:rPr lang="en-US" sz="2800" i="1" dirty="0" smtClean="0">
                <a:solidFill>
                  <a:srgbClr val="002060"/>
                </a:solidFill>
              </a:rPr>
              <a:t>Staphylococcus </a:t>
            </a:r>
            <a:r>
              <a:rPr lang="en-US" sz="2800" i="1" dirty="0" err="1" smtClean="0">
                <a:solidFill>
                  <a:srgbClr val="002060"/>
                </a:solidFill>
              </a:rPr>
              <a:t>aureus</a:t>
            </a:r>
            <a:r>
              <a:rPr lang="en-US" sz="2800" i="1" dirty="0" smtClean="0">
                <a:solidFill>
                  <a:srgbClr val="002060"/>
                </a:solidFill>
              </a:rPr>
              <a:t>, </a:t>
            </a:r>
            <a:r>
              <a:rPr lang="en-US" sz="2800" i="1" dirty="0" err="1" smtClean="0">
                <a:solidFill>
                  <a:srgbClr val="002060"/>
                </a:solidFill>
              </a:rPr>
              <a:t>E.coli</a:t>
            </a:r>
            <a:r>
              <a:rPr lang="en-US" sz="2800" i="1" dirty="0" smtClean="0">
                <a:solidFill>
                  <a:srgbClr val="002060"/>
                </a:solidFill>
              </a:rPr>
              <a:t>, </a:t>
            </a:r>
            <a:r>
              <a:rPr lang="en-US" sz="2800" i="1" dirty="0" err="1" smtClean="0">
                <a:solidFill>
                  <a:srgbClr val="002060"/>
                </a:solidFill>
              </a:rPr>
              <a:t>Klebsiella</a:t>
            </a:r>
            <a:r>
              <a:rPr lang="en-US" sz="2800" i="1" dirty="0" smtClean="0">
                <a:solidFill>
                  <a:srgbClr val="002060"/>
                </a:solidFill>
              </a:rPr>
              <a:t> </a:t>
            </a:r>
            <a:r>
              <a:rPr lang="en-US" sz="2800" i="1" dirty="0" err="1" smtClean="0">
                <a:solidFill>
                  <a:srgbClr val="002060"/>
                </a:solidFill>
              </a:rPr>
              <a:t>pneumoniae</a:t>
            </a:r>
            <a:r>
              <a:rPr lang="en-US" sz="2800" i="1" dirty="0" smtClean="0">
                <a:solidFill>
                  <a:srgbClr val="002060"/>
                </a:solidFill>
              </a:rPr>
              <a:t> and Pseudomonas </a:t>
            </a:r>
            <a:r>
              <a:rPr lang="en-US" sz="2800" i="1" dirty="0" err="1" smtClean="0">
                <a:solidFill>
                  <a:srgbClr val="002060"/>
                </a:solidFill>
              </a:rPr>
              <a:t>aeruginosa</a:t>
            </a:r>
            <a:r>
              <a:rPr lang="en-US" sz="2800" i="1" dirty="0" smtClean="0">
                <a:solidFill>
                  <a:srgbClr val="002060"/>
                </a:solidFill>
              </a:rPr>
              <a:t>. </a:t>
            </a:r>
            <a:endParaRPr lang="en-US" sz="2800" i="1" baseline="30000" dirty="0" smtClean="0">
              <a:solidFill>
                <a:srgbClr val="002060"/>
              </a:solidFill>
            </a:endParaRPr>
          </a:p>
          <a:p>
            <a:pPr>
              <a:buFont typeface="Wingdings"/>
              <a:buChar char="Ø"/>
            </a:pPr>
            <a:endParaRPr lang="en-US" baseline="30000" dirty="0" smtClean="0">
              <a:solidFill>
                <a:srgbClr val="002060"/>
              </a:solidFill>
            </a:endParaRPr>
          </a:p>
          <a:p>
            <a:pPr>
              <a:buFont typeface="Wingdings"/>
              <a:buChar char="Ø"/>
            </a:pPr>
            <a:endParaRPr lang="en-IN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u="sng" dirty="0" smtClean="0">
                <a:solidFill>
                  <a:srgbClr val="002060"/>
                </a:solidFill>
              </a:rPr>
              <a:t>Two products in India utilizing Bioactive nanoparticles</a:t>
            </a:r>
            <a:endParaRPr lang="en-IN" sz="3600" u="sng" dirty="0">
              <a:solidFill>
                <a:srgbClr val="002060"/>
              </a:solidFill>
            </a:endParaRPr>
          </a:p>
        </p:txBody>
      </p:sp>
      <p:pic>
        <p:nvPicPr>
          <p:cNvPr id="2051" name="Picture 3" descr="C:\Users\Azure\Desktop\Animations fo ppt\tataswach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643050"/>
            <a:ext cx="1952625" cy="4095750"/>
          </a:xfrm>
          <a:prstGeom prst="rect">
            <a:avLst/>
          </a:prstGeom>
          <a:noFill/>
        </p:spPr>
      </p:pic>
      <p:pic>
        <p:nvPicPr>
          <p:cNvPr id="2052" name="Picture 4" descr="C:\Users\Azure\Desktop\Animations fo ppt\aquasur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8777" y="1571612"/>
            <a:ext cx="4069503" cy="421484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428728" y="6000768"/>
            <a:ext cx="16430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TATA Swach</a:t>
            </a:r>
            <a:endParaRPr lang="en-IN" sz="20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57818" y="6000768"/>
            <a:ext cx="32861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Eureka –Forbes AquaSure.</a:t>
            </a:r>
            <a:endParaRPr lang="en-IN" sz="2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285984" y="285728"/>
            <a:ext cx="4572032" cy="571504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1438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PRODUCTS</a:t>
            </a:r>
            <a:r>
              <a:rPr lang="en-US" sz="3600" dirty="0" smtClean="0"/>
              <a:t> </a:t>
            </a:r>
            <a:r>
              <a:rPr lang="en-US" sz="3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IN MARKET</a:t>
            </a:r>
            <a:endParaRPr lang="en-IN" sz="3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</p:nvPr>
        </p:nvGraphicFramePr>
        <p:xfrm>
          <a:off x="428596" y="928688"/>
          <a:ext cx="8301067" cy="54406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28867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Product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How it works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Importance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Developers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Nanorust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to remove </a:t>
                      </a: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arscenic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Magnetic nanoparticles of iron oxide suspended in water bind </a:t>
                      </a: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arscenic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, which is then removed with a magnet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India, Bangladesh and other developing countries suffer thousands of cases of </a:t>
                      </a: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arscenic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 poisoning each year, linked to poisoning of wells.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Rice University, United States.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Desalination membrane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 combination of polymers and nanoparticles that draws in water ions and repels dissolved salts.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Already in the market, this membrane enables desalination with lower energy costs than reverse osmosis.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University of California, Los Angeles and NanoH</a:t>
                      </a:r>
                      <a:r>
                        <a:rPr lang="en-US" sz="1700" b="0" baseline="-2500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r>
                        <a:rPr lang="en-US" sz="1700" b="0" dirty="0">
                          <a:solidFill>
                            <a:srgbClr val="00206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O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58016" y="214290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[9]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14282" y="500042"/>
          <a:ext cx="8786874" cy="58293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143140"/>
                <a:gridCol w="2185974"/>
                <a:gridCol w="2528934"/>
                <a:gridCol w="1928826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</a:rPr>
                        <a:t>Product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</a:rPr>
                        <a:t>How it works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</a:rPr>
                        <a:t>Importance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</a:rPr>
                        <a:t>Developers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Nanofiltration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Membrane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Membrane made up of polymers with a pore size ranging from 0.1-10nm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Field tested to treat drinking water in China and desalinate water in Iran. Using this membrane requires less </a:t>
                      </a: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enrgy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than reverse osmosis.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Sachen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Industries, Korea.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Nanomesh waterstick</a:t>
                      </a:r>
                      <a:endParaRPr lang="en-IN" sz="1700" b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 straw like filtration device that uses carbon nanotubes </a:t>
                      </a: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plaed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on a flexible, porous material.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The </a:t>
                      </a: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waterstick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cleans the water as it is drunk. Doctors in Africa are using a prototype and the final product is said to be available at an affordable cost in developing countries.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Seldon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Laboratories , United States.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28596" y="428604"/>
          <a:ext cx="8501122" cy="582930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057400"/>
                <a:gridCol w="2057400"/>
                <a:gridCol w="2600372"/>
                <a:gridCol w="1785950"/>
              </a:tblGrid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</a:rPr>
                        <a:t>Product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</a:rPr>
                        <a:t>How it works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</a:rPr>
                        <a:t>Importance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</a:rPr>
                        <a:t>Developers</a:t>
                      </a:r>
                      <a:endParaRPr lang="en-IN" sz="1700" dirty="0">
                        <a:solidFill>
                          <a:srgbClr val="002060"/>
                        </a:solidFill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World Filter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Filter using a </a:t>
                      </a: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nanofibre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layer, made up of polymers, resins, ceramics and other materials that remove contaminants.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Designed specifically for the household or community level use in developing countries. The filters are effective, easy to use and require no maintenance.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KX Industries, US</a:t>
                      </a:r>
                      <a:endParaRPr lang="en-IN" sz="1700" b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Pesticide Filter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Filter using </a:t>
                      </a:r>
                      <a:r>
                        <a:rPr lang="en-US" sz="1700" dirty="0" err="1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nanosilver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to adsorb and then degrade three pesticides commonly found in the Indian water supplies.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Pesticides are often found in the developing countries water supply. This pesticide filter can provide a typical Indian household with 6000 liters of clean water </a:t>
                      </a:r>
                      <a:r>
                        <a:rPr lang="en-US" sz="17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</a:t>
                      </a:r>
                      <a:r>
                        <a:rPr lang="en-US" sz="17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17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one </a:t>
                      </a: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year.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en-US" sz="1700" dirty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Indian Institute of Technology, Chennai, India and Eureka Forbes Limited, India.</a:t>
                      </a:r>
                      <a:endParaRPr lang="en-IN" sz="1700" b="0" dirty="0">
                        <a:solidFill>
                          <a:srgbClr val="002060"/>
                        </a:solidFill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500034" y="500042"/>
            <a:ext cx="8072494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857256"/>
          </a:xfrm>
        </p:spPr>
        <p:txBody>
          <a:bodyPr>
            <a:normAutofit/>
          </a:bodyPr>
          <a:lstStyle/>
          <a:p>
            <a:r>
              <a:rPr lang="en-US" sz="3600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Risks , challenges and opportunities</a:t>
            </a:r>
            <a:endParaRPr lang="en-IN" sz="3600" cap="all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0034" y="1643050"/>
            <a:ext cx="8229600" cy="3000396"/>
          </a:xfrm>
        </p:spPr>
        <p:txBody>
          <a:bodyPr>
            <a:normAutofit/>
          </a:bodyPr>
          <a:lstStyle/>
          <a:p>
            <a:pPr>
              <a:buFont typeface="Wingdings"/>
              <a:buChar char="Ø"/>
            </a:pPr>
            <a:r>
              <a:rPr lang="en-US" sz="3600" dirty="0" smtClean="0">
                <a:solidFill>
                  <a:srgbClr val="002060"/>
                </a:solidFill>
              </a:rPr>
              <a:t>Potential health and environmental risks.</a:t>
            </a:r>
          </a:p>
          <a:p>
            <a:pPr>
              <a:buFont typeface="Wingdings"/>
              <a:buChar char="Ø"/>
            </a:pPr>
            <a:r>
              <a:rPr lang="en-US" sz="3600" dirty="0" smtClean="0">
                <a:solidFill>
                  <a:srgbClr val="002060"/>
                </a:solidFill>
              </a:rPr>
              <a:t>Integration of nanomaterials into existing water purification systems.</a:t>
            </a:r>
          </a:p>
          <a:p>
            <a:pPr>
              <a:buFont typeface="Wingdings"/>
              <a:buChar char="Ø"/>
            </a:pPr>
            <a:r>
              <a:rPr lang="en-US" sz="3600" dirty="0" smtClean="0">
                <a:solidFill>
                  <a:srgbClr val="002060"/>
                </a:solidFill>
              </a:rPr>
              <a:t>Availability and cost.</a:t>
            </a:r>
            <a:endParaRPr lang="en-IN" sz="36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786050" y="500042"/>
            <a:ext cx="3500462" cy="714380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CONCLUSION</a:t>
            </a:r>
            <a:endParaRPr lang="en-IN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/>
          <a:lstStyle/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Already showing promising results.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Once certain impending hurdles are overcome,  will define the modern water purification systems.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>Proper studies are to be carried out to assess any harmful effects on environment and living beings.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214290"/>
            <a:ext cx="8572560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u="sng" dirty="0" smtClean="0">
                <a:solidFill>
                  <a:srgbClr val="002060"/>
                </a:solidFill>
              </a:rPr>
              <a:t>References:</a:t>
            </a:r>
          </a:p>
          <a:p>
            <a:pPr marL="457200" lvl="0" indent="-457200">
              <a:buNone/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  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John </a:t>
            </a:r>
            <a:r>
              <a:rPr lang="en-US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Loncto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Marlan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Walker and Lynn Foster(2007). Nanotechnology in Water </a:t>
            </a:r>
            <a:r>
              <a:rPr lang="en-US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Industry.</a:t>
            </a:r>
            <a:r>
              <a:rPr lang="en-US" sz="22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Nanotechnology</a:t>
            </a:r>
            <a:r>
              <a:rPr lang="en-US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Law and Business,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June 2007, pp: 157-159.</a:t>
            </a:r>
          </a:p>
          <a:p>
            <a:pPr marL="457200" lvl="0" indent="-457200">
              <a:buAutoNum type="arabicPeriod" startAt="2"/>
            </a:pP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Peter S. Cartwright. </a:t>
            </a:r>
            <a:r>
              <a:rPr lang="en-US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Nanofiltration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When it works for the whole house. URL: 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http://www.wcponline.com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/</a:t>
            </a:r>
            <a:r>
              <a:rPr lang="en-US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pdf</a:t>
            </a: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/Nano.pdf.</a:t>
            </a:r>
          </a:p>
          <a:p>
            <a:pPr marL="457200" indent="-457200">
              <a:buFont typeface="Arial" pitchFamily="34" charset="0"/>
              <a:buAutoNum type="arabicPeriod" startAt="2"/>
            </a:pPr>
            <a:r>
              <a:rPr lang="en-IN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O.V. </a:t>
            </a:r>
            <a:r>
              <a:rPr lang="en-IN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Makarova</a:t>
            </a:r>
            <a:r>
              <a:rPr lang="en-IN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C-M. Tang, P. </a:t>
            </a:r>
            <a:r>
              <a:rPr lang="en-IN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Amstutz</a:t>
            </a:r>
            <a:r>
              <a:rPr lang="en-IN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R. Divan, A. </a:t>
            </a:r>
            <a:r>
              <a:rPr lang="en-IN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Imre</a:t>
            </a:r>
            <a:r>
              <a:rPr lang="en-IN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D.C. Mancini, M. </a:t>
            </a:r>
            <a:r>
              <a:rPr lang="en-IN" sz="22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Hoffbauer</a:t>
            </a:r>
            <a:r>
              <a:rPr lang="en-IN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and T. Williamson, </a:t>
            </a:r>
            <a:r>
              <a:rPr lang="en-IN" sz="22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J. Vac. Sci. Technol. B,</a:t>
            </a:r>
            <a:r>
              <a:rPr lang="en-IN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27, 2585-2587 (2009). URL: </a:t>
            </a:r>
            <a:r>
              <a:rPr lang="en-IN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3"/>
              </a:rPr>
              <a:t>http://nano.anl.gov/news/highlights/2009_nanofilters.html</a:t>
            </a:r>
            <a:r>
              <a:rPr lang="en-IN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457200" indent="-457200">
              <a:buFont typeface="Arial" pitchFamily="34" charset="0"/>
              <a:buAutoNum type="arabicPeriod" startAt="2"/>
            </a:pPr>
            <a:r>
              <a:rPr lang="en-IN" sz="24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Long Beach 90H2O(2010).URL: </a:t>
            </a:r>
            <a:r>
              <a:rPr lang="en-IN" sz="24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http://www.lbwater.org/pdf/desal_lbmethod.pdf</a:t>
            </a:r>
            <a:endParaRPr lang="en-IN" sz="24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 typeface="Arial" pitchFamily="34" charset="0"/>
              <a:buAutoNum type="arabicPeriod" startAt="2"/>
            </a:pPr>
            <a:r>
              <a:rPr lang="en-IN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www.safewater.org/PDFS/.../Ultrafiltration_Nano_ReverseOsm.pdf .</a:t>
            </a:r>
          </a:p>
          <a:p>
            <a:pPr marL="457200" indent="-457200">
              <a:buFont typeface="Arial" pitchFamily="34" charset="0"/>
              <a:buAutoNum type="arabicPeriod" startAt="2"/>
            </a:pPr>
            <a:r>
              <a:rPr lang="en-US" sz="22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Katherine Watlington for U.S. Environmental Protection Agency. Emerging Nanotechnologies for Site Remediation and Wastewater Treatment. August 2005, pg 35.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0"/>
            <a:ext cx="8229600" cy="5072074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None/>
            </a:pPr>
            <a:r>
              <a:rPr lang="en-IN" sz="31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457200" indent="-457200">
              <a:buNone/>
            </a:pPr>
            <a:r>
              <a:rPr lang="en-US" sz="5100" dirty="0" smtClean="0">
                <a:solidFill>
                  <a:srgbClr val="002060"/>
                </a:solidFill>
                <a:cs typeface="Times New Roman" pitchFamily="18" charset="0"/>
              </a:rPr>
              <a:t>References…..</a:t>
            </a:r>
            <a:endParaRPr lang="en-IN" sz="5100" dirty="0" smtClean="0">
              <a:solidFill>
                <a:srgbClr val="002060"/>
              </a:solidFill>
              <a:cs typeface="Times New Roman" pitchFamily="18" charset="0"/>
            </a:endParaRPr>
          </a:p>
          <a:p>
            <a:pPr marL="457200" indent="-457200">
              <a:buNone/>
            </a:pPr>
            <a:endParaRPr lang="en-IN" sz="3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20000"/>
              </a:lnSpc>
              <a:buAutoNum type="arabicPeriod" startAt="6"/>
            </a:pPr>
            <a:r>
              <a:rPr lang="en-IN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Ashok </a:t>
            </a:r>
            <a:r>
              <a:rPr lang="en-IN" sz="3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Raichur</a:t>
            </a:r>
            <a:r>
              <a:rPr lang="en-IN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. Nanoscale water treatment needs innovative engineering. 6 May 2009</a:t>
            </a:r>
            <a:r>
              <a:rPr lang="en-IN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IN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URL</a:t>
            </a:r>
            <a:r>
              <a:rPr lang="en-IN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IN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sz="3500" u="sng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http://www.scidev.net/en/new-technologies/nanotechnology-for-clean-water/opinions/nanoscale-water-treatment-needs-innovative-enginee.html</a:t>
            </a:r>
            <a:endParaRPr lang="en-IN" sz="35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20000"/>
              </a:lnSpc>
              <a:buAutoNum type="arabicPeriod" startAt="6"/>
            </a:pPr>
            <a:r>
              <a:rPr lang="en-US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Zhang W.X. 2003, Nanoscale iron particles for environmental remediation</a:t>
            </a:r>
            <a:r>
              <a:rPr lang="en-US" sz="3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J .</a:t>
            </a:r>
            <a:r>
              <a:rPr lang="en-US" sz="3500" i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Nanoport</a:t>
            </a:r>
            <a:r>
              <a:rPr lang="en-US" sz="3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Res.5, pp323-332.</a:t>
            </a:r>
            <a:endParaRPr lang="en-IN" sz="3500" u="sng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20000"/>
              </a:lnSpc>
              <a:buAutoNum type="arabicPeriod" startAt="6"/>
            </a:pPr>
            <a:r>
              <a:rPr lang="en-US" sz="3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Stoimenov</a:t>
            </a:r>
            <a:r>
              <a:rPr lang="en-US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P.K., R.L. Klinger, G.L. </a:t>
            </a:r>
            <a:r>
              <a:rPr lang="en-US" sz="3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Marchin</a:t>
            </a:r>
            <a:r>
              <a:rPr lang="en-US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&amp; K.J. </a:t>
            </a:r>
            <a:r>
              <a:rPr lang="en-US" sz="3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Klabunde</a:t>
            </a:r>
            <a:r>
              <a:rPr lang="en-US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2002. Metal oxide nanoparticles as bactericidal agents.   </a:t>
            </a:r>
            <a:r>
              <a:rPr lang="en-US" sz="3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Langmuir </a:t>
            </a:r>
            <a:r>
              <a:rPr lang="en-US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2002, 18, pp 6679-6686</a:t>
            </a:r>
            <a:r>
              <a:rPr lang="en-IN" sz="3500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3500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lnSpc>
                <a:spcPct val="120000"/>
              </a:lnSpc>
              <a:buAutoNum type="arabicPeriod" startAt="6"/>
            </a:pPr>
            <a:r>
              <a:rPr lang="en-US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David </a:t>
            </a:r>
            <a:r>
              <a:rPr lang="en-US" sz="3500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Grenshaw</a:t>
            </a:r>
            <a:r>
              <a:rPr lang="en-US" sz="35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(2009).Nanotechnology for clean water treatment: Facts and figures. 6-May-2009. URL:www.SciDirect.net.</a:t>
            </a:r>
            <a:endParaRPr lang="en-IN" sz="35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6991350" cy="3609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5720" y="21429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en-US" u="sng" dirty="0" smtClean="0">
                <a:solidFill>
                  <a:srgbClr val="002060"/>
                </a:solidFill>
              </a:rPr>
              <a:t>Contents: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Nanotechnology.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Nanomaterials in water treatment system.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Products in market.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Risks, challenges and opportunities.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Conclusion.</a:t>
            </a:r>
          </a:p>
          <a:p>
            <a:pPr marL="514350" indent="-514350">
              <a:buAutoNum type="arabicPeriod"/>
            </a:pPr>
            <a:r>
              <a:rPr lang="en-US" dirty="0" smtClean="0">
                <a:solidFill>
                  <a:srgbClr val="002060"/>
                </a:solidFill>
              </a:rPr>
              <a:t>References.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8596" y="642918"/>
            <a:ext cx="8429684" cy="3929090"/>
          </a:xfrm>
        </p:spPr>
        <p:txBody>
          <a:bodyPr numCol="1">
            <a:normAutofit fontScale="90000"/>
          </a:bodyPr>
          <a:lstStyle/>
          <a:p>
            <a:pPr algn="l">
              <a:lnSpc>
                <a:spcPct val="150000"/>
              </a:lnSpc>
              <a:buFont typeface="Wingdings" pitchFamily="2" charset="2"/>
              <a:buChar char="Ø"/>
            </a:pPr>
            <a:r>
              <a:rPr lang="en-US" dirty="0" smtClean="0">
                <a:solidFill>
                  <a:srgbClr val="002060"/>
                </a:solidFill>
              </a:rPr>
              <a:t/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dirty="0" smtClean="0">
                <a:solidFill>
                  <a:srgbClr val="002060"/>
                </a:solidFill>
              </a:rPr>
              <a:t>                 </a:t>
            </a:r>
            <a:br>
              <a:rPr lang="en-US" dirty="0" smtClean="0">
                <a:solidFill>
                  <a:srgbClr val="002060"/>
                </a:solidFill>
              </a:rPr>
            </a:br>
            <a:r>
              <a:rPr lang="en-US" sz="2700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&gt;</a:t>
            </a:r>
            <a:r>
              <a:rPr lang="en-US" dirty="0" smtClean="0">
                <a:solidFill>
                  <a:srgbClr val="002060"/>
                </a:solidFill>
                <a:latin typeface="Cambria" pitchFamily="18" charset="0"/>
                <a:cs typeface="Arial" pitchFamily="34" charset="0"/>
              </a:rPr>
              <a:t> </a:t>
            </a:r>
            <a:r>
              <a:rPr lang="en-US" sz="270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Deals with manufacturing or manipulation of materials </a:t>
            </a:r>
            <a:r>
              <a:rPr lang="en-US" sz="2700" smtClean="0">
                <a:solidFill>
                  <a:srgbClr val="002060"/>
                </a:solidFill>
                <a:latin typeface="+mn-lt"/>
                <a:cs typeface="Arial" pitchFamily="34" charset="0"/>
              </a:rPr>
              <a:t>at nanoscale(10</a:t>
            </a:r>
            <a:r>
              <a:rPr lang="en-US" sz="2700" baseline="30000" smtClean="0">
                <a:solidFill>
                  <a:srgbClr val="002060"/>
                </a:solidFill>
                <a:latin typeface="+mn-lt"/>
                <a:cs typeface="Arial" pitchFamily="34" charset="0"/>
              </a:rPr>
              <a:t>-9</a:t>
            </a:r>
            <a:r>
              <a:rPr lang="en-US" sz="2700" smtClean="0">
                <a:solidFill>
                  <a:srgbClr val="002060"/>
                </a:solidFill>
                <a:latin typeface="+mn-lt"/>
                <a:cs typeface="Arial" pitchFamily="34" charset="0"/>
              </a:rPr>
              <a:t>m</a:t>
            </a:r>
            <a:r>
              <a:rPr lang="en-US" sz="270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>).</a:t>
            </a:r>
            <a:br>
              <a:rPr lang="en-US" sz="270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</a:br>
            <a:r>
              <a:rPr lang="en-US" sz="2700" dirty="0" smtClean="0">
                <a:solidFill>
                  <a:srgbClr val="002060"/>
                </a:solidFill>
                <a:cs typeface="Arial" pitchFamily="34" charset="0"/>
              </a:rPr>
              <a:t>&gt;  Has applications in many different fields, like electronics, medical, energy sector, environmental remediation.</a:t>
            </a:r>
            <a:br>
              <a:rPr lang="en-US" sz="2700" dirty="0" smtClean="0">
                <a:solidFill>
                  <a:srgbClr val="002060"/>
                </a:solidFill>
                <a:cs typeface="Arial" pitchFamily="34" charset="0"/>
              </a:rPr>
            </a:br>
            <a:r>
              <a:rPr lang="en-US" sz="2700" dirty="0" smtClean="0">
                <a:solidFill>
                  <a:srgbClr val="002060"/>
                </a:solidFill>
                <a:cs typeface="Arial" pitchFamily="34" charset="0"/>
              </a:rPr>
              <a:t>&gt;</a:t>
            </a:r>
            <a:r>
              <a:rPr lang="en-US" sz="2700" b="1" dirty="0" smtClean="0">
                <a:solidFill>
                  <a:srgbClr val="002060"/>
                </a:solidFill>
                <a:cs typeface="Arial" pitchFamily="34" charset="0"/>
              </a:rPr>
              <a:t>   </a:t>
            </a:r>
            <a:r>
              <a:rPr lang="en-US" sz="2700" dirty="0" smtClean="0">
                <a:solidFill>
                  <a:srgbClr val="002060"/>
                </a:solidFill>
                <a:cs typeface="Arial" pitchFamily="34" charset="0"/>
              </a:rPr>
              <a:t>Being evaluated in water treatment processes in recent years </a:t>
            </a:r>
            <a:r>
              <a:rPr lang="en-US" sz="270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  <a:t/>
            </a:r>
            <a:br>
              <a:rPr lang="en-US" sz="2700" dirty="0" smtClean="0">
                <a:solidFill>
                  <a:srgbClr val="002060"/>
                </a:solidFill>
                <a:latin typeface="+mn-lt"/>
                <a:cs typeface="Arial" pitchFamily="34" charset="0"/>
              </a:rPr>
            </a:br>
            <a:r>
              <a:rPr lang="en-US" sz="2700" dirty="0" smtClean="0">
                <a:solidFill>
                  <a:srgbClr val="002060"/>
                </a:solidFill>
                <a:cs typeface="Arial" pitchFamily="34" charset="0"/>
              </a:rPr>
              <a:t>&gt;   Materials having nanoscale dimensions referred to as Nanomaterials. </a:t>
            </a:r>
            <a:r>
              <a:rPr lang="en-US" sz="2700" dirty="0">
                <a:solidFill>
                  <a:srgbClr val="002060"/>
                </a:solidFill>
                <a:latin typeface="+mn-lt"/>
                <a:cs typeface="Arial" pitchFamily="34" charset="0"/>
              </a:rPr>
              <a:t/>
            </a:r>
            <a:br>
              <a:rPr lang="en-US" sz="2700" dirty="0">
                <a:solidFill>
                  <a:srgbClr val="002060"/>
                </a:solidFill>
                <a:latin typeface="+mn-lt"/>
                <a:cs typeface="Arial" pitchFamily="34" charset="0"/>
              </a:rPr>
            </a:br>
            <a:r>
              <a:rPr lang="en-US" sz="27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en-US" sz="2700" dirty="0" smtClean="0">
                <a:latin typeface="Arial" pitchFamily="34" charset="0"/>
                <a:cs typeface="Arial" pitchFamily="34" charset="0"/>
              </a:rPr>
            </a:br>
            <a:r>
              <a:rPr lang="en-US" sz="2700" dirty="0" smtClean="0"/>
              <a:t/>
            </a:r>
            <a:br>
              <a:rPr lang="en-US" sz="2700" dirty="0" smtClean="0"/>
            </a:br>
            <a:endParaRPr lang="en-IN" sz="2700" dirty="0"/>
          </a:p>
        </p:txBody>
      </p:sp>
      <p:sp>
        <p:nvSpPr>
          <p:cNvPr id="5" name="TextBox 4"/>
          <p:cNvSpPr txBox="1"/>
          <p:nvPr/>
        </p:nvSpPr>
        <p:spPr>
          <a:xfrm>
            <a:off x="428596" y="4786322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2060"/>
                </a:solidFill>
              </a:rPr>
              <a:t>&gt;</a:t>
            </a:r>
            <a:endParaRPr lang="en-IN" sz="16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57422" y="142852"/>
            <a:ext cx="4000528" cy="707886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NANOTECHNLOGY</a:t>
            </a:r>
            <a:endParaRPr lang="en-IN" sz="40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6" name="Picture 1" descr="C:\Users\Azure\Desktop\PPT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4714884"/>
            <a:ext cx="6861175" cy="20018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642910" y="357166"/>
            <a:ext cx="2204450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FULLERENES</a:t>
            </a:r>
            <a:endParaRPr lang="en-IN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785794"/>
            <a:ext cx="478634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Composed entirely of Carbon.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Spherical, Ellipsoid or Tube shaped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Spherical fullerenes – Bucky balls.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Tubular fullerenes – Nanotubes.</a:t>
            </a:r>
            <a:endParaRPr lang="en-IN" sz="2400" dirty="0">
              <a:solidFill>
                <a:srgbClr val="002060"/>
              </a:solidFill>
            </a:endParaRPr>
          </a:p>
        </p:txBody>
      </p:sp>
      <p:pic>
        <p:nvPicPr>
          <p:cNvPr id="6" name="Picture 5" descr="C:\Users\Azure\Desktop\nanotube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3143248"/>
            <a:ext cx="3804285" cy="29502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1785918" y="6143644"/>
            <a:ext cx="19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Carbon nanotubes.</a:t>
            </a:r>
            <a:endParaRPr lang="en-IN" dirty="0"/>
          </a:p>
        </p:txBody>
      </p:sp>
      <p:pic>
        <p:nvPicPr>
          <p:cNvPr id="1026" name="Picture 2" descr="C:\Users\Azure\Desktop\BUCKY BALL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3286124"/>
            <a:ext cx="2547930" cy="2494289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6572264" y="6072206"/>
            <a:ext cx="10759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Buckyball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285720" y="285728"/>
            <a:ext cx="2756332" cy="461665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NANOPARTICLES</a:t>
            </a:r>
            <a:endParaRPr lang="en-IN" sz="24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4282" y="1071546"/>
            <a:ext cx="46434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Metallic, ceramic or inorganic.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Dimensions 1-100nm.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Large surface area, very reactive.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400" dirty="0" smtClean="0">
                <a:solidFill>
                  <a:srgbClr val="002060"/>
                </a:solidFill>
              </a:rPr>
              <a:t>Exhibit interesting mechanical, magnetic, optical, chemical properties</a:t>
            </a:r>
            <a:r>
              <a:rPr lang="en-US" sz="2400" dirty="0">
                <a:solidFill>
                  <a:srgbClr val="002060"/>
                </a:solidFill>
              </a:rPr>
              <a:t>.</a:t>
            </a:r>
            <a:endParaRPr lang="en-US" sz="2400" dirty="0" smtClean="0">
              <a:solidFill>
                <a:srgbClr val="002060"/>
              </a:solidFill>
            </a:endParaRPr>
          </a:p>
        </p:txBody>
      </p:sp>
      <p:pic>
        <p:nvPicPr>
          <p:cNvPr id="6" name="Picture 5" descr="C:\Users\Azure\Desktop\nanoparticles2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85860"/>
            <a:ext cx="421481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429256" y="4643446"/>
            <a:ext cx="36883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/>
              <a:t> </a:t>
            </a:r>
            <a:r>
              <a:rPr lang="en-IN" sz="2000" dirty="0">
                <a:solidFill>
                  <a:srgbClr val="002060"/>
                </a:solidFill>
              </a:rPr>
              <a:t>Borosilicate glass nanoparticles. 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072066" y="5357826"/>
            <a:ext cx="41216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Borosilicate glass nanoparticles. </a:t>
            </a:r>
          </a:p>
          <a:p>
            <a:pPr algn="ctr"/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ecole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Polytechnique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IN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Fédérale</a:t>
            </a:r>
            <a:r>
              <a:rPr lang="en-IN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de Lausanne</a:t>
            </a:r>
          </a:p>
          <a:p>
            <a:pPr algn="ctr"/>
            <a:endParaRPr lang="en-IN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428596" y="1142984"/>
            <a:ext cx="2714644" cy="5000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472518" cy="939784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3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NANOMATERIALS IN WATER TREATMENT SYSTEMS</a:t>
            </a:r>
            <a:endParaRPr lang="en-IN" sz="32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142984"/>
            <a:ext cx="5329246" cy="5572164"/>
          </a:xfrm>
          <a:noFill/>
        </p:spPr>
        <p:txBody>
          <a:bodyPr>
            <a:normAutofit fontScale="55000" lnSpcReduction="20000"/>
          </a:bodyPr>
          <a:lstStyle/>
          <a:p>
            <a:pPr marL="514350" indent="-514350">
              <a:buAutoNum type="arabicPeriod"/>
            </a:pPr>
            <a:r>
              <a:rPr lang="en-US" sz="6500" dirty="0" smtClean="0">
                <a:solidFill>
                  <a:srgbClr val="002060"/>
                </a:solidFill>
              </a:rPr>
              <a:t>Nanofilters:</a:t>
            </a:r>
          </a:p>
          <a:p>
            <a:pPr marL="514350" indent="-514350">
              <a:lnSpc>
                <a:spcPct val="120000"/>
              </a:lnSpc>
              <a:buFont typeface="Wingdings"/>
              <a:buChar char="Ø"/>
            </a:pPr>
            <a:r>
              <a:rPr lang="en-US" sz="3800" dirty="0" smtClean="0">
                <a:solidFill>
                  <a:srgbClr val="002060"/>
                </a:solidFill>
              </a:rPr>
              <a:t>Made of carbon nanotubes.</a:t>
            </a:r>
          </a:p>
          <a:p>
            <a:pPr marL="514350" indent="-514350">
              <a:lnSpc>
                <a:spcPct val="120000"/>
              </a:lnSpc>
              <a:buFont typeface="Wingdings"/>
              <a:buChar char="Ø"/>
            </a:pPr>
            <a:r>
              <a:rPr lang="en-US" sz="3800" dirty="0" smtClean="0">
                <a:solidFill>
                  <a:srgbClr val="002060"/>
                </a:solidFill>
              </a:rPr>
              <a:t>Pore size: 0.0001-0.001</a:t>
            </a:r>
            <a:r>
              <a:rPr lang="el-GR" sz="3800" dirty="0" smtClean="0">
                <a:solidFill>
                  <a:srgbClr val="002060"/>
                </a:solidFill>
              </a:rPr>
              <a:t>μ</a:t>
            </a:r>
            <a:r>
              <a:rPr lang="en-US" sz="3800" dirty="0" smtClean="0">
                <a:solidFill>
                  <a:srgbClr val="002060"/>
                </a:solidFill>
              </a:rPr>
              <a:t>m.</a:t>
            </a:r>
          </a:p>
          <a:p>
            <a:pPr marL="514350" indent="-514350">
              <a:lnSpc>
                <a:spcPct val="120000"/>
              </a:lnSpc>
              <a:buFont typeface="Wingdings"/>
              <a:buChar char="Ø"/>
            </a:pPr>
            <a:r>
              <a:rPr lang="en-US" sz="3800" dirty="0" smtClean="0">
                <a:solidFill>
                  <a:srgbClr val="002060"/>
                </a:solidFill>
              </a:rPr>
              <a:t>Can remove virus, bacteria, suspended solids, large multivalent ions, dissolved organics, </a:t>
            </a:r>
            <a:r>
              <a:rPr lang="en-US" sz="3800" dirty="0" err="1" smtClean="0">
                <a:solidFill>
                  <a:srgbClr val="002060"/>
                </a:solidFill>
              </a:rPr>
              <a:t>herbiscides</a:t>
            </a:r>
            <a:r>
              <a:rPr lang="en-US" sz="3800" dirty="0" smtClean="0">
                <a:solidFill>
                  <a:srgbClr val="002060"/>
                </a:solidFill>
              </a:rPr>
              <a:t>, pesticides etc.</a:t>
            </a:r>
          </a:p>
          <a:p>
            <a:pPr marL="514350" indent="-514350">
              <a:lnSpc>
                <a:spcPct val="120000"/>
              </a:lnSpc>
              <a:buFont typeface="Wingdings"/>
              <a:buChar char="Ø"/>
            </a:pPr>
            <a:r>
              <a:rPr lang="en-US" sz="3800" dirty="0" smtClean="0">
                <a:solidFill>
                  <a:srgbClr val="002060"/>
                </a:solidFill>
              </a:rPr>
              <a:t>Greater efficiency compared to </a:t>
            </a:r>
            <a:r>
              <a:rPr lang="en-US" sz="3800" dirty="0" err="1" smtClean="0">
                <a:solidFill>
                  <a:srgbClr val="002060"/>
                </a:solidFill>
              </a:rPr>
              <a:t>microfilters</a:t>
            </a:r>
            <a:r>
              <a:rPr lang="en-US" sz="3800" dirty="0" smtClean="0">
                <a:solidFill>
                  <a:srgbClr val="002060"/>
                </a:solidFill>
              </a:rPr>
              <a:t> and </a:t>
            </a:r>
            <a:r>
              <a:rPr lang="en-US" sz="3800" dirty="0" err="1" smtClean="0">
                <a:solidFill>
                  <a:srgbClr val="002060"/>
                </a:solidFill>
              </a:rPr>
              <a:t>ultrafilters</a:t>
            </a:r>
            <a:r>
              <a:rPr lang="en-US" sz="3800" dirty="0" smtClean="0">
                <a:solidFill>
                  <a:srgbClr val="002060"/>
                </a:solidFill>
              </a:rPr>
              <a:t>.</a:t>
            </a:r>
          </a:p>
          <a:p>
            <a:pPr marL="514350" indent="-514350">
              <a:lnSpc>
                <a:spcPct val="120000"/>
              </a:lnSpc>
              <a:buFont typeface="Wingdings"/>
              <a:buChar char="Ø"/>
            </a:pPr>
            <a:r>
              <a:rPr lang="en-US" sz="3800" dirty="0" smtClean="0">
                <a:solidFill>
                  <a:srgbClr val="002060"/>
                </a:solidFill>
              </a:rPr>
              <a:t>Energy usage – Low.</a:t>
            </a:r>
          </a:p>
          <a:p>
            <a:pPr marL="514350" indent="-514350">
              <a:lnSpc>
                <a:spcPct val="120000"/>
              </a:lnSpc>
              <a:buFont typeface="Wingdings"/>
              <a:buChar char="Ø"/>
            </a:pPr>
            <a:r>
              <a:rPr lang="en-US" sz="3800" dirty="0" smtClean="0">
                <a:solidFill>
                  <a:srgbClr val="002060"/>
                </a:solidFill>
              </a:rPr>
              <a:t>Operating cost – Rs. 10-20 per 1000 liters.</a:t>
            </a:r>
            <a:r>
              <a:rPr lang="en-US" sz="3800" baseline="30000" dirty="0" smtClean="0">
                <a:solidFill>
                  <a:srgbClr val="002060"/>
                </a:solidFill>
              </a:rPr>
              <a:t>[2]</a:t>
            </a:r>
            <a:r>
              <a:rPr lang="en-US" sz="3800" dirty="0" smtClean="0">
                <a:solidFill>
                  <a:srgbClr val="002060"/>
                </a:solidFill>
              </a:rPr>
              <a:t> </a:t>
            </a:r>
          </a:p>
          <a:p>
            <a:pPr marL="514350" indent="-514350">
              <a:lnSpc>
                <a:spcPct val="120000"/>
              </a:lnSpc>
              <a:buFont typeface="Wingdings"/>
              <a:buChar char="Ø"/>
            </a:pPr>
            <a:r>
              <a:rPr lang="en-US" sz="3800" dirty="0" smtClean="0">
                <a:solidFill>
                  <a:srgbClr val="002060"/>
                </a:solidFill>
              </a:rPr>
              <a:t>Useful in desalination operations. Being used for desalination in Israel &amp; certain U.S. Municipalities notably Long Beach, California Municipal Water District.</a:t>
            </a:r>
            <a:r>
              <a:rPr lang="en-US" sz="3800" baseline="30000" dirty="0" smtClean="0">
                <a:solidFill>
                  <a:srgbClr val="002060"/>
                </a:solidFill>
              </a:rPr>
              <a:t>[1]</a:t>
            </a:r>
          </a:p>
          <a:p>
            <a:pPr marL="514350" indent="-514350">
              <a:lnSpc>
                <a:spcPct val="120000"/>
              </a:lnSpc>
              <a:buFont typeface="Wingdings"/>
              <a:buChar char="Ø"/>
            </a:pPr>
            <a:endParaRPr lang="en-US" sz="3800" dirty="0" smtClean="0">
              <a:solidFill>
                <a:srgbClr val="002060"/>
              </a:solidFill>
            </a:endParaRPr>
          </a:p>
          <a:p>
            <a:pPr marL="514350" indent="-514350">
              <a:buFont typeface="Wingdings"/>
              <a:buChar char="Ø"/>
            </a:pPr>
            <a:endParaRPr lang="en-IN" sz="3800" dirty="0" smtClean="0">
              <a:solidFill>
                <a:srgbClr val="002060"/>
              </a:solidFill>
            </a:endParaRPr>
          </a:p>
          <a:p>
            <a:pPr marL="514350" indent="-514350">
              <a:buFont typeface="Wingdings"/>
              <a:buChar char="Ø"/>
            </a:pPr>
            <a:endParaRPr lang="en-US" dirty="0" smtClean="0">
              <a:solidFill>
                <a:srgbClr val="002060"/>
              </a:solidFill>
            </a:endParaRPr>
          </a:p>
          <a:p>
            <a:pPr marL="514350" indent="-514350">
              <a:buFont typeface="Wingdings"/>
              <a:buChar char="Ø"/>
            </a:pPr>
            <a:endParaRPr lang="en-US" dirty="0" smtClean="0">
              <a:solidFill>
                <a:srgbClr val="002060"/>
              </a:solidFill>
            </a:endParaRPr>
          </a:p>
          <a:p>
            <a:pPr marL="514350" indent="-514350">
              <a:buFont typeface="Wingdings"/>
              <a:buChar char="Ø"/>
            </a:pPr>
            <a:endParaRPr lang="en-US" dirty="0" smtClean="0">
              <a:solidFill>
                <a:srgbClr val="002060"/>
              </a:solidFill>
            </a:endParaRPr>
          </a:p>
          <a:p>
            <a:pPr marL="514350" indent="-514350">
              <a:buNone/>
            </a:pPr>
            <a:endParaRPr lang="en-IN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Users\Azure\Desktop\NANO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2071678"/>
            <a:ext cx="3048000" cy="280035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643570" y="5072074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N" dirty="0" smtClean="0">
                <a:solidFill>
                  <a:srgbClr val="002060"/>
                </a:solidFill>
              </a:rPr>
              <a:t>Nanofilter.</a:t>
            </a:r>
          </a:p>
          <a:p>
            <a:pPr algn="ctr"/>
            <a:r>
              <a:rPr lang="en-IN" dirty="0" smtClean="0">
                <a:solidFill>
                  <a:srgbClr val="002060"/>
                </a:solidFill>
              </a:rPr>
              <a:t>Developed by Argonne National Laboratory </a:t>
            </a:r>
            <a:r>
              <a:rPr lang="en-IN" baseline="30000" dirty="0" smtClean="0">
                <a:solidFill>
                  <a:srgbClr val="002060"/>
                </a:solidFill>
              </a:rPr>
              <a:t>[3]</a:t>
            </a:r>
            <a:endParaRPr lang="en-IN" baseline="30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5786446" y="2000240"/>
            <a:ext cx="3071834" cy="378621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8" name="Rectangle 17"/>
          <p:cNvSpPr/>
          <p:nvPr/>
        </p:nvSpPr>
        <p:spPr>
          <a:xfrm>
            <a:off x="142844" y="6215082"/>
            <a:ext cx="5143536" cy="35719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7" name="Rectangle 16"/>
          <p:cNvSpPr/>
          <p:nvPr/>
        </p:nvSpPr>
        <p:spPr>
          <a:xfrm>
            <a:off x="142844" y="5429264"/>
            <a:ext cx="5143536" cy="50006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6" name="Rectangle 15"/>
          <p:cNvSpPr/>
          <p:nvPr/>
        </p:nvSpPr>
        <p:spPr>
          <a:xfrm>
            <a:off x="142844" y="3786190"/>
            <a:ext cx="5143536" cy="121444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5" name="Rectangle 14"/>
          <p:cNvSpPr/>
          <p:nvPr/>
        </p:nvSpPr>
        <p:spPr>
          <a:xfrm>
            <a:off x="142844" y="2000240"/>
            <a:ext cx="5072098" cy="1285884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14" name="Rectangle 13"/>
          <p:cNvSpPr/>
          <p:nvPr/>
        </p:nvSpPr>
        <p:spPr>
          <a:xfrm>
            <a:off x="142844" y="1214422"/>
            <a:ext cx="5072098" cy="42862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214291"/>
            <a:ext cx="8786874" cy="714380"/>
          </a:xfrm>
        </p:spPr>
        <p:txBody>
          <a:bodyPr/>
          <a:lstStyle/>
          <a:p>
            <a:pPr>
              <a:buNone/>
            </a:pPr>
            <a:r>
              <a:rPr lang="en-IN" u="sng" dirty="0" smtClean="0">
                <a:solidFill>
                  <a:srgbClr val="002060"/>
                </a:solidFill>
              </a:rPr>
              <a:t>Seawater Desalination – The Long Beach Method</a:t>
            </a:r>
            <a:r>
              <a:rPr lang="en-IN" u="sng" baseline="30000" dirty="0" smtClean="0">
                <a:solidFill>
                  <a:srgbClr val="002060"/>
                </a:solidFill>
              </a:rPr>
              <a:t>[4]</a:t>
            </a:r>
            <a:endParaRPr lang="en-IN" u="sng" baseline="30000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4282" y="1214422"/>
            <a:ext cx="50018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2060"/>
                </a:solidFill>
              </a:rPr>
              <a:t>Seawater filtered to remove suspended solids.</a:t>
            </a:r>
            <a:endParaRPr lang="en-IN" sz="2000" dirty="0">
              <a:solidFill>
                <a:srgbClr val="00206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4282" y="2071678"/>
            <a:ext cx="4643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N" u="sng" dirty="0" smtClean="0">
                <a:solidFill>
                  <a:srgbClr val="002060"/>
                </a:solidFill>
              </a:rPr>
              <a:t>Stage 1:</a:t>
            </a:r>
            <a:r>
              <a:rPr lang="en-IN" dirty="0" smtClean="0">
                <a:solidFill>
                  <a:srgbClr val="002060"/>
                </a:solidFill>
              </a:rPr>
              <a:t> Filtered seawater pumped under high pressure through nanofiltration membrane.</a:t>
            </a:r>
          </a:p>
          <a:p>
            <a:r>
              <a:rPr lang="en-IN" dirty="0" smtClean="0">
                <a:solidFill>
                  <a:srgbClr val="002060"/>
                </a:solidFill>
              </a:rPr>
              <a:t>Only smallest 12% of salt molecules pass through</a:t>
            </a:r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4282" y="3571876"/>
            <a:ext cx="492922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N" u="sng" dirty="0" smtClean="0">
              <a:solidFill>
                <a:srgbClr val="002060"/>
              </a:solidFill>
            </a:endParaRPr>
          </a:p>
          <a:p>
            <a:r>
              <a:rPr lang="en-IN" u="sng" dirty="0" smtClean="0">
                <a:solidFill>
                  <a:srgbClr val="002060"/>
                </a:solidFill>
              </a:rPr>
              <a:t>Stage 2: </a:t>
            </a:r>
            <a:r>
              <a:rPr lang="en-IN" dirty="0" smtClean="0">
                <a:solidFill>
                  <a:srgbClr val="002060"/>
                </a:solidFill>
              </a:rPr>
              <a:t>Water from Stage 1  is pumped  under lower pressure through second nanofiltration</a:t>
            </a:r>
          </a:p>
          <a:p>
            <a:r>
              <a:rPr lang="en-IN" dirty="0" smtClean="0">
                <a:solidFill>
                  <a:srgbClr val="002060"/>
                </a:solidFill>
              </a:rPr>
              <a:t>Membrane. </a:t>
            </a:r>
          </a:p>
          <a:p>
            <a:r>
              <a:rPr lang="en-IN" dirty="0" smtClean="0">
                <a:solidFill>
                  <a:srgbClr val="002060"/>
                </a:solidFill>
              </a:rPr>
              <a:t>Blocks passage of almost all remaining salts.</a:t>
            </a:r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28596" y="5429264"/>
            <a:ext cx="36815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N" dirty="0" smtClean="0">
                <a:solidFill>
                  <a:srgbClr val="002060"/>
                </a:solidFill>
              </a:rPr>
              <a:t>High quality potable water produced.</a:t>
            </a:r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857884" y="1928802"/>
            <a:ext cx="3071898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u="sng" dirty="0" smtClean="0">
                <a:solidFill>
                  <a:srgbClr val="002060"/>
                </a:solidFill>
              </a:rPr>
              <a:t>Energy savings: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Traditional desalination method pressure required  for pumping: 1000pounds per square inch(psi).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Long Beach Method:</a:t>
            </a:r>
          </a:p>
          <a:p>
            <a:r>
              <a:rPr lang="en-US" sz="2000" dirty="0" smtClean="0">
                <a:solidFill>
                  <a:srgbClr val="002060"/>
                </a:solidFill>
              </a:rPr>
              <a:t> 525psi first stage, 250psi second stage.</a:t>
            </a:r>
          </a:p>
          <a:p>
            <a:endParaRPr lang="en-US" sz="2000" dirty="0" smtClean="0">
              <a:solidFill>
                <a:srgbClr val="002060"/>
              </a:solidFill>
            </a:endParaRPr>
          </a:p>
          <a:p>
            <a:r>
              <a:rPr lang="en-US" sz="2000" dirty="0" smtClean="0">
                <a:solidFill>
                  <a:srgbClr val="002060"/>
                </a:solidFill>
              </a:rPr>
              <a:t>Energy savings:  20-30%</a:t>
            </a:r>
            <a:endParaRPr lang="en-IN" sz="2000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4282" y="6215082"/>
            <a:ext cx="3009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Pilot plant running from 2001.</a:t>
            </a:r>
            <a:endParaRPr lang="en-IN" dirty="0">
              <a:solidFill>
                <a:srgbClr val="002060"/>
              </a:solidFill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2214546" y="1643050"/>
            <a:ext cx="428628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2" name="Down Arrow 21"/>
          <p:cNvSpPr/>
          <p:nvPr/>
        </p:nvSpPr>
        <p:spPr>
          <a:xfrm>
            <a:off x="2214546" y="3286124"/>
            <a:ext cx="42862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Down Arrow 22"/>
          <p:cNvSpPr/>
          <p:nvPr/>
        </p:nvSpPr>
        <p:spPr>
          <a:xfrm>
            <a:off x="2214546" y="5000636"/>
            <a:ext cx="428628" cy="4286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85720" y="142852"/>
            <a:ext cx="3429024" cy="5000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58" y="142852"/>
            <a:ext cx="8429684" cy="64294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>
                <a:solidFill>
                  <a:srgbClr val="002060"/>
                </a:solidFill>
              </a:rPr>
              <a:t>2.Nanosorbents: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Used majorly in water remediation. For removing inorganic and organic pollutants, from contaminated water.</a:t>
            </a:r>
          </a:p>
          <a:p>
            <a:pPr>
              <a:buFont typeface="Wingdings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Nanoparticles used as sorbents.</a:t>
            </a:r>
          </a:p>
          <a:p>
            <a:pPr>
              <a:buFont typeface="Wingdings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Nanoparticles can be functionalized with various chemical groups to increase their affinity towards target compounds.</a:t>
            </a:r>
          </a:p>
          <a:p>
            <a:pPr>
              <a:buFont typeface="Wingdings"/>
              <a:buChar char="Ø"/>
            </a:pPr>
            <a:r>
              <a:rPr lang="en-US" sz="2800" dirty="0" smtClean="0">
                <a:solidFill>
                  <a:srgbClr val="002060"/>
                </a:solidFill>
              </a:rPr>
              <a:t>Nanocrystalline zeolites can remediate water containing cationic species such as ammonium and heavy metals. As well chemicals like </a:t>
            </a:r>
            <a:r>
              <a:rPr lang="en-US" sz="2800" baseline="30000" dirty="0" smtClean="0">
                <a:solidFill>
                  <a:srgbClr val="002060"/>
                </a:solidFill>
              </a:rPr>
              <a:t>137</a:t>
            </a:r>
            <a:r>
              <a:rPr lang="en-US" sz="2800" dirty="0" smtClean="0">
                <a:solidFill>
                  <a:srgbClr val="002060"/>
                </a:solidFill>
              </a:rPr>
              <a:t>Cs and </a:t>
            </a:r>
            <a:r>
              <a:rPr lang="en-US" sz="2800" baseline="30000" dirty="0" smtClean="0">
                <a:solidFill>
                  <a:srgbClr val="002060"/>
                </a:solidFill>
              </a:rPr>
              <a:t>90</a:t>
            </a:r>
            <a:r>
              <a:rPr lang="en-US" sz="2800" dirty="0" smtClean="0">
                <a:solidFill>
                  <a:srgbClr val="002060"/>
                </a:solidFill>
              </a:rPr>
              <a:t>Sr. </a:t>
            </a:r>
            <a:r>
              <a:rPr lang="en-US" sz="2800" baseline="30000" dirty="0" smtClean="0">
                <a:solidFill>
                  <a:srgbClr val="002060"/>
                </a:solidFill>
              </a:rPr>
              <a:t>[5].</a:t>
            </a:r>
          </a:p>
          <a:p>
            <a:pPr>
              <a:buFont typeface="Wingdings"/>
              <a:buChar char="Ø"/>
            </a:pPr>
            <a:r>
              <a:rPr lang="en-US" sz="2800" baseline="30000" dirty="0" smtClean="0">
                <a:solidFill>
                  <a:srgbClr val="002060"/>
                </a:solidFill>
              </a:rPr>
              <a:t> </a:t>
            </a:r>
            <a:r>
              <a:rPr lang="en-US" sz="2800" dirty="0" smtClean="0">
                <a:solidFill>
                  <a:srgbClr val="002060"/>
                </a:solidFill>
              </a:rPr>
              <a:t>Magnetic nanoparticles bind with contaminants , such as oil and arsenic and removed using a magnet.</a:t>
            </a:r>
            <a:endParaRPr lang="en-US" sz="2800" baseline="30000" dirty="0" smtClean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14282" y="214290"/>
            <a:ext cx="7429552" cy="50006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44" y="214290"/>
            <a:ext cx="8643998" cy="642942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sz="3500" dirty="0" smtClean="0">
                <a:solidFill>
                  <a:srgbClr val="002060"/>
                </a:solidFill>
              </a:rPr>
              <a:t>3. </a:t>
            </a:r>
            <a:r>
              <a:rPr lang="en-US" sz="3000" dirty="0" smtClean="0">
                <a:solidFill>
                  <a:srgbClr val="002060"/>
                </a:solidFill>
              </a:rPr>
              <a:t>Nanocatalysts &amp; redox active nanoparticles: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500" dirty="0" smtClean="0">
                <a:solidFill>
                  <a:srgbClr val="002060"/>
                </a:solidFill>
              </a:rPr>
              <a:t>Nanoparticles serve as catalysts.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500" dirty="0" smtClean="0">
                <a:solidFill>
                  <a:srgbClr val="002060"/>
                </a:solidFill>
              </a:rPr>
              <a:t>Chemically degrade pollutants.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500" dirty="0" smtClean="0">
                <a:solidFill>
                  <a:srgbClr val="002060"/>
                </a:solidFill>
              </a:rPr>
              <a:t>Scientists from IISc, Bangalore-India are evaluating immobilized nano titanium-dioxide particles for degrading organic as well inorganic  pollutants.</a:t>
            </a:r>
            <a:r>
              <a:rPr lang="en-US" sz="2500" baseline="30000" dirty="0" smtClean="0">
                <a:solidFill>
                  <a:srgbClr val="002060"/>
                </a:solidFill>
              </a:rPr>
              <a:t>[6]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500" dirty="0" smtClean="0">
                <a:solidFill>
                  <a:srgbClr val="002060"/>
                </a:solidFill>
              </a:rPr>
              <a:t>Nanoscale zerovalent Fe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 &amp; bimetallic Fe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 detoxify organic &amp; inorganic pollutants in aqueous solutions.</a:t>
            </a:r>
          </a:p>
          <a:p>
            <a:pPr>
              <a:lnSpc>
                <a:spcPct val="150000"/>
              </a:lnSpc>
              <a:buFont typeface="Wingdings"/>
              <a:buChar char="Ø"/>
            </a:pPr>
            <a:r>
              <a:rPr lang="en-US" sz="2500" dirty="0" smtClean="0">
                <a:solidFill>
                  <a:srgbClr val="002060"/>
                </a:solidFill>
              </a:rPr>
              <a:t>Fe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, Fe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/Pt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, Fe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/Pd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, Fe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/Ag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, Fe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/Ni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, Fe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/Co</a:t>
            </a:r>
            <a:r>
              <a:rPr lang="en-US" sz="2500" baseline="30000" dirty="0" smtClean="0">
                <a:solidFill>
                  <a:srgbClr val="002060"/>
                </a:solidFill>
              </a:rPr>
              <a:t>0</a:t>
            </a:r>
            <a:r>
              <a:rPr lang="en-US" sz="2500" dirty="0" smtClean="0">
                <a:solidFill>
                  <a:srgbClr val="002060"/>
                </a:solidFill>
              </a:rPr>
              <a:t> can reduce chlorinated alkanes, alkenes, chlorinated benzenes, pesticides, organic dyes, nitro aromatics, nitrates to less toxic and recalcitrant byproducts.</a:t>
            </a:r>
            <a:r>
              <a:rPr lang="en-US" sz="2500" baseline="30000" dirty="0" smtClean="0">
                <a:solidFill>
                  <a:srgbClr val="002060"/>
                </a:solidFill>
              </a:rPr>
              <a:t>[7]</a:t>
            </a:r>
          </a:p>
          <a:p>
            <a:pPr>
              <a:buFont typeface="Wingdings"/>
              <a:buChar char="Ø"/>
            </a:pPr>
            <a:endParaRPr lang="en-IN" sz="2500" baseline="300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931</TotalTime>
  <Words>1101</Words>
  <Application>Microsoft Office PowerPoint</Application>
  <PresentationFormat>On-screen Show (4:3)</PresentationFormat>
  <Paragraphs>141</Paragraphs>
  <Slides>19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NANOTECHNOLOGY FOR WATER TREATMENT</vt:lpstr>
      <vt:lpstr>Slide 2</vt:lpstr>
      <vt:lpstr>                   &gt; Deals with manufacturing or manipulation of materials at nanoscale(10-9m). &gt;  Has applications in many different fields, like electronics, medical, energy sector, environmental remediation. &gt;   Being evaluated in water treatment processes in recent years  &gt;   Materials having nanoscale dimensions referred to as Nanomaterials.    </vt:lpstr>
      <vt:lpstr>Slide 4</vt:lpstr>
      <vt:lpstr>Slide 5</vt:lpstr>
      <vt:lpstr>NANOMATERIALS IN WATER TREATMENT SYSTEMS</vt:lpstr>
      <vt:lpstr>Slide 7</vt:lpstr>
      <vt:lpstr>Slide 8</vt:lpstr>
      <vt:lpstr>Slide 9</vt:lpstr>
      <vt:lpstr>Slide 10</vt:lpstr>
      <vt:lpstr>Two products in India utilizing Bioactive nanoparticles</vt:lpstr>
      <vt:lpstr>PRODUCTS IN MARKET</vt:lpstr>
      <vt:lpstr>Slide 13</vt:lpstr>
      <vt:lpstr>Slide 14</vt:lpstr>
      <vt:lpstr>Risks , challenges and opportunities</vt:lpstr>
      <vt:lpstr>CONCLUSION</vt:lpstr>
      <vt:lpstr>Slide 17</vt:lpstr>
      <vt:lpstr>Slide 18</vt:lpstr>
      <vt:lpstr>Slide 19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ECE IEEE Projects</dc:title>
  <dc:subject>Electronics IEEE Projects</dc:subject>
  <dc:description>Electronics IEEE Projects</dc:description>
  <cp:lastModifiedBy>Brigade</cp:lastModifiedBy>
  <dcterms:created xsi:type="dcterms:W3CDTF">2011-03-15T16:32:25Z</dcterms:created>
  <dcterms:modified xsi:type="dcterms:W3CDTF">2011-08-26T09:41:35Z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64440492-4C8B-11D1-8B70-080036B11A03}" pid="4">
    <vt:lpwstr>ECE IEEE Projects</vt:lpwstr>
  </property>
</Properties>
</file>